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Source Code Pro"/>
      <p:regular r:id="rId32"/>
      <p:bold r:id="rId33"/>
      <p:italic r:id="rId34"/>
      <p:boldItalic r:id="rId35"/>
    </p:embeddedFont>
    <p:embeddedFont>
      <p:font typeface="Oswald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8" roundtripDataSignature="AMtx7miapqxE71Z9I3o2v8GpRj+IzHHK9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33" Type="http://schemas.openxmlformats.org/officeDocument/2006/relationships/font" Target="fonts/SourceCodePro-bold.fntdata"/><Relationship Id="rId10" Type="http://schemas.openxmlformats.org/officeDocument/2006/relationships/slide" Target="slides/slide5.xml"/><Relationship Id="rId32" Type="http://schemas.openxmlformats.org/officeDocument/2006/relationships/font" Target="fonts/SourceCodePro-regular.fntdata"/><Relationship Id="rId13" Type="http://schemas.openxmlformats.org/officeDocument/2006/relationships/slide" Target="slides/slide8.xml"/><Relationship Id="rId35" Type="http://schemas.openxmlformats.org/officeDocument/2006/relationships/font" Target="fonts/SourceCodePro-boldItalic.fntdata"/><Relationship Id="rId12" Type="http://schemas.openxmlformats.org/officeDocument/2006/relationships/slide" Target="slides/slide7.xml"/><Relationship Id="rId34" Type="http://schemas.openxmlformats.org/officeDocument/2006/relationships/font" Target="fonts/SourceCodePro-italic.fntdata"/><Relationship Id="rId15" Type="http://schemas.openxmlformats.org/officeDocument/2006/relationships/slide" Target="slides/slide10.xml"/><Relationship Id="rId37" Type="http://schemas.openxmlformats.org/officeDocument/2006/relationships/font" Target="fonts/Oswald-bold.fntdata"/><Relationship Id="rId14" Type="http://schemas.openxmlformats.org/officeDocument/2006/relationships/slide" Target="slides/slide9.xml"/><Relationship Id="rId36" Type="http://schemas.openxmlformats.org/officeDocument/2006/relationships/font" Target="fonts/Oswald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6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6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16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2" name="Google Shape;5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26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5" name="Google Shape;5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" name="Google Shape;5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" name="Google Shape;22;p1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3" name="Google Shape;23;p1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1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2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9" name="Google Shape;29;p2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2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8" name="Google Shape;38;p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Google Shape;42;p2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3" name="Google Shape;43;p2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5" name="Google Shape;45;p2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6" name="Google Shape;4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" name="Google Shape;4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/>
          <p:nvPr>
            <p:ph type="ctrTitle"/>
          </p:nvPr>
        </p:nvSpPr>
        <p:spPr>
          <a:xfrm>
            <a:off x="411175" y="644300"/>
            <a:ext cx="8282400" cy="140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Psynode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"/>
          <p:cNvSpPr txBox="1"/>
          <p:nvPr>
            <p:ph idx="1" type="subTitle"/>
          </p:nvPr>
        </p:nvSpPr>
        <p:spPr>
          <a:xfrm>
            <a:off x="430800" y="3230525"/>
            <a:ext cx="8282400" cy="1260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700">
                <a:latin typeface="Montserrat"/>
                <a:ea typeface="Montserrat"/>
                <a:cs typeface="Montserrat"/>
                <a:sym typeface="Montserrat"/>
              </a:rPr>
              <a:t>Your Mental Health Assistant</a:t>
            </a:r>
            <a:endParaRPr sz="2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4" name="Google Shape;6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82900" y="286463"/>
            <a:ext cx="3429000" cy="26003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"/>
          <p:cNvSpPr txBox="1"/>
          <p:nvPr/>
        </p:nvSpPr>
        <p:spPr>
          <a:xfrm>
            <a:off x="4456825" y="4491125"/>
            <a:ext cx="460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               </a:t>
            </a:r>
            <a:r>
              <a:rPr b="1" i="0" lang="en" sz="14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-Team Firebolt</a:t>
            </a:r>
            <a:endParaRPr b="1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20" name="Google Shape;120;p10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0"/>
          <p:cNvSpPr txBox="1"/>
          <p:nvPr>
            <p:ph type="title"/>
          </p:nvPr>
        </p:nvSpPr>
        <p:spPr>
          <a:xfrm>
            <a:off x="490250" y="528900"/>
            <a:ext cx="7901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/>
              <a:t>Our app will train the user to breathe correctly and maintain a record to provide timely progress reports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1"/>
          <p:cNvPicPr preferRelativeResize="0"/>
          <p:nvPr/>
        </p:nvPicPr>
        <p:blipFill rotWithShape="1">
          <a:blip r:embed="rId3">
            <a:alphaModFix/>
          </a:blip>
          <a:srcRect b="15074" l="0" r="0" t="0"/>
          <a:stretch/>
        </p:blipFill>
        <p:spPr>
          <a:xfrm>
            <a:off x="0" y="0"/>
            <a:ext cx="914399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1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86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1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2800">
                <a:solidFill>
                  <a:schemeClr val="accent5"/>
                </a:solidFill>
              </a:rPr>
              <a:t>Once breathing pattern is restored, next stage is unlocked.</a:t>
            </a:r>
            <a:endParaRPr b="1" sz="28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8.18 PM.png" id="133" name="Google Shape;133;p12"/>
          <p:cNvPicPr preferRelativeResize="0"/>
          <p:nvPr/>
        </p:nvPicPr>
        <p:blipFill rotWithShape="1">
          <a:blip r:embed="rId3">
            <a:alphaModFix/>
          </a:blip>
          <a:srcRect b="0" l="26321" r="26321" t="0"/>
          <a:stretch/>
        </p:blipFill>
        <p:spPr>
          <a:xfrm>
            <a:off x="0" y="0"/>
            <a:ext cx="45672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2"/>
          <p:cNvSpPr txBox="1"/>
          <p:nvPr>
            <p:ph idx="1" type="body"/>
          </p:nvPr>
        </p:nvSpPr>
        <p:spPr>
          <a:xfrm>
            <a:off x="4832750" y="323300"/>
            <a:ext cx="4033800" cy="11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43243"/>
              <a:buNone/>
            </a:pPr>
            <a:r>
              <a:rPr b="1" lang="en" sz="3000">
                <a:solidFill>
                  <a:schemeClr val="dk1"/>
                </a:solidFill>
              </a:rPr>
              <a:t>Our target users?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200"/>
              </a:spcAft>
              <a:buClr>
                <a:schemeClr val="dk2"/>
              </a:buClr>
              <a:buSzPct val="61110"/>
              <a:buFont typeface="Arial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35" name="Google Shape;135;p12"/>
          <p:cNvSpPr txBox="1"/>
          <p:nvPr/>
        </p:nvSpPr>
        <p:spPr>
          <a:xfrm>
            <a:off x="4732025" y="1381425"/>
            <a:ext cx="40338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" sz="2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People who spend most time on Devices- The IT + ITes professionals and students</a:t>
            </a:r>
            <a:endParaRPr b="0" i="0" sz="2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" sz="2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 simple chrome extension that converts their 5 min into health restoration.</a:t>
            </a:r>
            <a:endParaRPr b="0" i="0" sz="2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/>
              <a:t>Way forward...</a:t>
            </a:r>
            <a:endParaRPr/>
          </a:p>
        </p:txBody>
      </p:sp>
      <p:sp>
        <p:nvSpPr>
          <p:cNvPr id="141" name="Google Shape;141;p13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3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3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3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5400"/>
              <a:buNone/>
            </a:pPr>
            <a:r>
              <a:rPr lang="en" sz="2100"/>
              <a:t>Eating the right way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145" name="Google Shape;145;p13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285714"/>
              <a:buNone/>
            </a:pPr>
            <a:r>
              <a:rPr lang="en" sz="2100"/>
              <a:t>Include a information exchange system that will include other parameters like sleep cycle and physical fitness data from trackers.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46" name="Google Shape;146;p13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5400"/>
              <a:buNone/>
            </a:pPr>
            <a:r>
              <a:rPr lang="en" sz="2100"/>
              <a:t>Eye care and Meditation</a:t>
            </a:r>
            <a:endParaRPr b="0"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4"/>
          <p:cNvSpPr txBox="1"/>
          <p:nvPr>
            <p:ph type="title"/>
          </p:nvPr>
        </p:nvSpPr>
        <p:spPr>
          <a:xfrm>
            <a:off x="490250" y="0"/>
            <a:ext cx="3786300" cy="317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>
                <a:solidFill>
                  <a:srgbClr val="741B47"/>
                </a:solidFill>
                <a:latin typeface="Montserrat"/>
                <a:ea typeface="Montserrat"/>
                <a:cs typeface="Montserrat"/>
                <a:sym typeface="Montserrat"/>
              </a:rPr>
              <a:t>Team Members: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p14"/>
          <p:cNvSpPr txBox="1"/>
          <p:nvPr/>
        </p:nvSpPr>
        <p:spPr>
          <a:xfrm>
            <a:off x="5721525" y="690700"/>
            <a:ext cx="26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3" name="Google Shape;153;p14"/>
          <p:cNvSpPr txBox="1"/>
          <p:nvPr/>
        </p:nvSpPr>
        <p:spPr>
          <a:xfrm>
            <a:off x="4183375" y="1851650"/>
            <a:ext cx="4460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" sz="26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Aditya Narayan Singh</a:t>
            </a:r>
            <a:endParaRPr b="1" i="0" sz="26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" sz="26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Devanshu Tiwari </a:t>
            </a:r>
            <a:br>
              <a:rPr b="1" i="0" lang="en" sz="26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b="1" i="0" lang="en" sz="26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i="0" lang="en" sz="26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Suraj Mane</a:t>
            </a:r>
            <a:br>
              <a:rPr b="1" i="0" lang="en" sz="26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b="1" i="0" lang="en" sz="26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i="0" lang="en" sz="26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Vinoo Prakash</a:t>
            </a:r>
            <a:endParaRPr b="1" i="0" sz="26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"/>
          <p:cNvSpPr txBox="1"/>
          <p:nvPr>
            <p:ph idx="4294967295" type="title"/>
          </p:nvPr>
        </p:nvSpPr>
        <p:spPr>
          <a:xfrm>
            <a:off x="535775" y="278775"/>
            <a:ext cx="8078700" cy="14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228600" lvl="0" marL="723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2D3"/>
              </a:buClr>
              <a:buSzPct val="100000"/>
              <a:buFont typeface="Arial"/>
              <a:buNone/>
            </a:pPr>
            <a:r>
              <a:t/>
            </a:r>
            <a:endParaRPr sz="1150">
              <a:solidFill>
                <a:srgbClr val="D1D2D3"/>
              </a:solidFill>
              <a:highlight>
                <a:srgbClr val="1A1D2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ct val="92592"/>
              <a:buNone/>
            </a:pPr>
            <a:r>
              <a:rPr b="1" lang="en"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Mental Health</a:t>
            </a:r>
            <a:r>
              <a:rPr lang="en"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lang="en" sz="3377">
                <a:solidFill>
                  <a:srgbClr val="20124D"/>
                </a:solidFill>
                <a:latin typeface="Montserrat"/>
                <a:ea typeface="Montserrat"/>
                <a:cs typeface="Montserrat"/>
                <a:sym typeface="Montserrat"/>
              </a:rPr>
              <a:t>A brief outlook of present situation</a:t>
            </a:r>
            <a:endParaRPr sz="3377">
              <a:solidFill>
                <a:srgbClr val="20124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2"/>
          <p:cNvSpPr txBox="1"/>
          <p:nvPr>
            <p:ph idx="4294967295" type="title"/>
          </p:nvPr>
        </p:nvSpPr>
        <p:spPr>
          <a:xfrm>
            <a:off x="535775" y="1603000"/>
            <a:ext cx="8078700" cy="3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85185"/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As per WHO, India has 0.3 Psychiatrists, 0.07 Psychologist per lakh of its population, as opposed to the desirable no 3.</a:t>
            </a: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r>
              <a:rPr lang="en" sz="1800">
                <a:latin typeface="Lato"/>
                <a:ea typeface="Lato"/>
                <a:cs typeface="Lato"/>
                <a:sym typeface="Lato"/>
              </a:rPr>
              <a:t>7.5 % of population suffer from Mental disorders, 56 million in depression and 38 million -anxiety</a:t>
            </a: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r>
              <a:rPr lang="en" sz="1800">
                <a:latin typeface="Lato"/>
                <a:ea typeface="Lato"/>
                <a:cs typeface="Lato"/>
                <a:sym typeface="Lato"/>
              </a:rPr>
              <a:t>36% of suicides globally only in India</a:t>
            </a: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r>
              <a:rPr lang="en" sz="1800">
                <a:latin typeface="Lato"/>
                <a:ea typeface="Lato"/>
                <a:cs typeface="Lato"/>
                <a:sym typeface="Lato"/>
              </a:rPr>
              <a:t>Stigma related to Mental health is widespread.</a:t>
            </a: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r>
              <a:rPr lang="en" sz="1800">
                <a:latin typeface="Lato"/>
                <a:ea typeface="Lato"/>
                <a:cs typeface="Lato"/>
                <a:sym typeface="Lato"/>
              </a:rPr>
              <a:t>Estimated 1 trillion dollar economic loss due to bad mental health!</a:t>
            </a: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3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CoronaVirus</a:t>
            </a:r>
            <a:endParaRPr b="1" i="0" sz="3000" u="none" cap="none" strike="noStrike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" name="Google Shape;78;p3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It has proved to accelerate mental issues globally.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Unexpected Loneliness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Lockdown and social distancing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Emotional Stress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Fear of loss of loved ones, bereavements and job loss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Exposure to Internet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Main cause for panic and 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health anxiety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"/>
          <p:cNvSpPr txBox="1"/>
          <p:nvPr>
            <p:ph type="title"/>
          </p:nvPr>
        </p:nvSpPr>
        <p:spPr>
          <a:xfrm>
            <a:off x="283100" y="334525"/>
            <a:ext cx="8631600" cy="45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>
                <a:solidFill>
                  <a:srgbClr val="1C4587"/>
                </a:solidFill>
              </a:rPr>
              <a:t>Problem Statement: </a:t>
            </a:r>
            <a:endParaRPr>
              <a:solidFill>
                <a:srgbClr val="1C4587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 sz="3133">
                <a:solidFill>
                  <a:srgbClr val="1A1D21"/>
                </a:solidFill>
                <a:latin typeface="Montserrat"/>
                <a:ea typeface="Montserrat"/>
                <a:cs typeface="Montserrat"/>
                <a:sym typeface="Montserrat"/>
              </a:rPr>
              <a:t>Creating a tool that can provide long term/permanent relief from stress related mental health issues using technology enabled accessibility and digital devices.</a:t>
            </a:r>
            <a:endParaRPr sz="3133">
              <a:solidFill>
                <a:srgbClr val="1A1D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4" name="Google Shape;8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3875" y="3528325"/>
            <a:ext cx="12192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CCCC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 txBox="1"/>
          <p:nvPr>
            <p:ph type="title"/>
          </p:nvPr>
        </p:nvSpPr>
        <p:spPr>
          <a:xfrm>
            <a:off x="165725" y="223025"/>
            <a:ext cx="9144000" cy="44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The Solution: </a:t>
            </a:r>
            <a:r>
              <a:rPr b="1" lang="en">
                <a:solidFill>
                  <a:srgbClr val="20124D"/>
                </a:solidFill>
                <a:latin typeface="Montserrat"/>
                <a:ea typeface="Montserrat"/>
                <a:cs typeface="Montserrat"/>
                <a:sym typeface="Montserrat"/>
              </a:rPr>
              <a:t>Breathing</a:t>
            </a:r>
            <a:br>
              <a:rPr lang="en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1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285714"/>
              <a:buNone/>
            </a:pPr>
            <a:r>
              <a:rPr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1.  You can remain 3 weeks without food,  3 days without water, </a:t>
            </a:r>
            <a:r>
              <a:rPr b="1"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but only </a:t>
            </a:r>
            <a:endParaRPr b="1" sz="21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285714"/>
              <a:buNone/>
            </a:pPr>
            <a:r>
              <a:rPr b="1"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 3 minutes without air! </a:t>
            </a:r>
            <a:endParaRPr b="1" sz="21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285714"/>
              <a:buNone/>
            </a:pPr>
            <a:br>
              <a:rPr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2322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2.  </a:t>
            </a:r>
            <a:r>
              <a:rPr b="1"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do you do to  improve health? </a:t>
            </a:r>
            <a:br>
              <a:rPr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    </a:t>
            </a:r>
            <a:r>
              <a:rPr lang="en" sz="1987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We focus on things that we can survive without the longest- food/ drink more water?  But what about something that we do 23000 times a day?</a:t>
            </a:r>
            <a:br>
              <a:rPr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  </a:t>
            </a:r>
            <a:endParaRPr sz="21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285714"/>
              <a:buNone/>
            </a:pPr>
            <a:r>
              <a:rPr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b="1"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Breathing!  -</a:t>
            </a:r>
            <a:r>
              <a:rPr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And if you are doing it wrong, you are doing it wrong, 23000 times a day!</a:t>
            </a:r>
            <a:br>
              <a:rPr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21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     </a:t>
            </a:r>
            <a:endParaRPr sz="21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285714"/>
              <a:buNone/>
            </a:pPr>
            <a:r>
              <a:t/>
            </a:r>
            <a:endParaRPr sz="21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ct val="250000"/>
              <a:buNone/>
            </a:pPr>
            <a:r>
              <a:t/>
            </a:r>
            <a:endParaRPr b="0"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CCCC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title"/>
          </p:nvPr>
        </p:nvSpPr>
        <p:spPr>
          <a:xfrm>
            <a:off x="265500" y="320600"/>
            <a:ext cx="4045200" cy="156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b="1" lang="en" sz="3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The fight or flight response</a:t>
            </a:r>
            <a:r>
              <a:rPr b="1" lang="en" sz="2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2400">
              <a:solidFill>
                <a:srgbClr val="351C7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4850025" y="411475"/>
            <a:ext cx="3879300" cy="47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" sz="19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Normal mode:</a:t>
            </a:r>
            <a:r>
              <a:rPr b="0" i="0" lang="en" sz="17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Relax Mode(natural)- body repair, digestion, immune system activated. </a:t>
            </a:r>
            <a:r>
              <a:rPr b="1" i="0" lang="en" sz="17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MAXIMUM optimisation of energy</a:t>
            </a:r>
            <a:br>
              <a:rPr b="0" i="0" lang="en" sz="17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b="0" i="0" lang="en" sz="17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i="0" lang="en" sz="21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Panic mode: </a:t>
            </a:r>
            <a:r>
              <a:rPr b="0" i="0" lang="en" sz="17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Activates under emergency situation. (Short term)- burst of energy, increased blood supply, all normal system brought to halt to </a:t>
            </a:r>
            <a:r>
              <a:rPr b="1" i="0" lang="en" sz="17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utilise MAXIMUM energy</a:t>
            </a:r>
            <a:endParaRPr b="1" i="0" sz="21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96" name="Google Shape;9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275" y="1975425"/>
            <a:ext cx="2772050" cy="277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01" name="Google Shape;101;p7"/>
          <p:cNvPicPr preferRelativeResize="0"/>
          <p:nvPr/>
        </p:nvPicPr>
        <p:blipFill rotWithShape="1">
          <a:blip r:embed="rId3">
            <a:alphaModFix/>
          </a:blip>
          <a:srcRect b="0" l="26143" r="26147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7"/>
          <p:cNvSpPr txBox="1"/>
          <p:nvPr>
            <p:ph idx="1" type="body"/>
          </p:nvPr>
        </p:nvSpPr>
        <p:spPr>
          <a:xfrm>
            <a:off x="4832750" y="484950"/>
            <a:ext cx="40338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dk1"/>
                </a:solidFill>
              </a:rPr>
              <a:t>What if body fails to switch back to normal mode?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Anxiety, Depression, OCD, Stress, worrying, loss of focus and ability to enjoy life!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50764"/>
              <a:buNone/>
            </a:pPr>
            <a:r>
              <a:rPr b="1" lang="en" sz="935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Our solution:</a:t>
            </a:r>
            <a:br>
              <a:rPr b="1" lang="en" sz="4500">
                <a:solidFill>
                  <a:schemeClr val="dk1"/>
                </a:solidFill>
              </a:rPr>
            </a:br>
            <a:r>
              <a:rPr b="1" lang="en" sz="4500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Using breathing patterns to bring back body into Normal mode.</a:t>
            </a:r>
            <a:br>
              <a:rPr b="1" lang="en" sz="3000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b="1" lang="en" sz="3000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4381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How? </a:t>
            </a:r>
            <a:br>
              <a:rPr b="1" lang="en" sz="3631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3631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In normal mode:</a:t>
            </a:r>
            <a:r>
              <a:rPr lang="en" sz="3631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 Breathe in less, Breathe out more</a:t>
            </a:r>
            <a:br>
              <a:rPr b="1" lang="en" sz="3631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b="1" lang="en" sz="3631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3631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In panic mode: </a:t>
            </a:r>
            <a:r>
              <a:rPr lang="en" sz="3631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Breathe in More , Breathe out less</a:t>
            </a:r>
            <a:endParaRPr sz="3631">
              <a:solidFill>
                <a:srgbClr val="3747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263888"/>
              <a:buNone/>
            </a:pPr>
            <a:r>
              <a:rPr lang="en" sz="1800"/>
              <a:t>He recently opened a camera shop near the Louvre in Paris.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ct val="263888"/>
              <a:buNone/>
            </a:pPr>
            <a:r>
              <a:rPr lang="en" sz="1800"/>
              <a:t>Visitors to his store, mostly tourists, speak many different languages making anything beyond a simple transaction a challenge.</a:t>
            </a:r>
            <a:endParaRPr sz="1800"/>
          </a:p>
        </p:txBody>
      </p:sp>
      <p:pic>
        <p:nvPicPr>
          <p:cNvPr id="108" name="Google Shape;108;p8"/>
          <p:cNvPicPr preferRelativeResize="0"/>
          <p:nvPr/>
        </p:nvPicPr>
        <p:blipFill rotWithShape="1">
          <a:blip r:embed="rId3">
            <a:alphaModFix/>
          </a:blip>
          <a:srcRect b="20862" l="1729" r="0" t="6746"/>
          <a:stretch/>
        </p:blipFill>
        <p:spPr>
          <a:xfrm>
            <a:off x="4488725" y="0"/>
            <a:ext cx="4655272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en"/>
              <a:t>Our Tech Stack</a:t>
            </a:r>
            <a:endParaRPr/>
          </a:p>
        </p:txBody>
      </p:sp>
      <p:sp>
        <p:nvSpPr>
          <p:cNvPr id="114" name="Google Shape;114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/>
              <a:t>Output: Chrome Extension</a:t>
            </a:r>
            <a:endParaRPr/>
          </a:p>
        </p:txBody>
      </p:sp>
      <p:sp>
        <p:nvSpPr>
          <p:cNvPr id="115" name="Google Shape;115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b="1" lang="en" sz="2200"/>
              <a:t>HTML,</a:t>
            </a:r>
            <a:br>
              <a:rPr b="1" lang="en" sz="2200"/>
            </a:br>
            <a:r>
              <a:rPr b="1" lang="en" sz="2200"/>
              <a:t>CSS (SASS)</a:t>
            </a:r>
            <a:br>
              <a:rPr b="1" lang="en" sz="2200"/>
            </a:br>
            <a:r>
              <a:rPr b="1" lang="en" sz="2200"/>
              <a:t>JavaScript--&gt;(Framework)</a:t>
            </a:r>
            <a:br>
              <a:rPr b="1" lang="en" sz="2200"/>
            </a:br>
            <a:br>
              <a:rPr b="1" lang="en" sz="2200"/>
            </a:br>
            <a:r>
              <a:rPr b="1" lang="en" sz="2200"/>
              <a:t>Local Storage--&gt;(MongoDb)</a:t>
            </a:r>
            <a:endParaRPr b="1" sz="2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